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66" r:id="rId5"/>
    <p:sldId id="268" r:id="rId6"/>
    <p:sldId id="267" r:id="rId7"/>
    <p:sldId id="269" r:id="rId8"/>
    <p:sldId id="271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11" autoAdjust="0"/>
  </p:normalViewPr>
  <p:slideViewPr>
    <p:cSldViewPr>
      <p:cViewPr varScale="1">
        <p:scale>
          <a:sx n="103" d="100"/>
          <a:sy n="103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95E6-2003-4A58-AE08-8569C534B05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9A62-8760-42EA-A5E8-DFF4CB3E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71C9E-7B33-4D10-89CF-98B0D27FBBA9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D0B2-6BD4-4284-B658-CE1A14483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3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F119-AE0C-403D-8921-30ED7ED4623A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84E8-D852-4DC4-8F9E-1CA397D6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7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4007" r="16030" b="22290"/>
          <a:stretch/>
        </p:blipFill>
        <p:spPr>
          <a:xfrm>
            <a:off x="53110" y="310884"/>
            <a:ext cx="8869217" cy="59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lifornian FB" panose="0207040306080B030204" pitchFamily="18" charset="0"/>
              </a:rPr>
              <a:t>Dr. Margaret Weber</a:t>
            </a:r>
            <a:endParaRPr lang="en-US" sz="5400" b="1" dirty="0">
              <a:latin typeface="Californian FB" panose="0207040306080B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11404" cy="2590212"/>
          </a:xfrm>
        </p:spPr>
      </p:pic>
      <p:sp>
        <p:nvSpPr>
          <p:cNvPr id="6" name="TextBox 5"/>
          <p:cNvSpPr txBox="1"/>
          <p:nvPr/>
        </p:nvSpPr>
        <p:spPr>
          <a:xfrm>
            <a:off x="533400" y="460663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fornian FB" panose="0207040306080B030204" pitchFamily="18" charset="0"/>
              </a:rPr>
              <a:t>Dean, Graduate School of </a:t>
            </a:r>
            <a:br>
              <a:rPr lang="en-US" sz="3600" b="1" dirty="0" smtClean="0">
                <a:latin typeface="Californian FB" panose="0207040306080B030204" pitchFamily="18" charset="0"/>
              </a:rPr>
            </a:br>
            <a:r>
              <a:rPr lang="en-US" sz="3600" b="1" dirty="0" smtClean="0">
                <a:latin typeface="Californian FB" panose="0207040306080B030204" pitchFamily="18" charset="0"/>
              </a:rPr>
              <a:t>Education and Psychology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4038600"/>
            <a:ext cx="6629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7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531" y="1524000"/>
            <a:ext cx="7772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encourage and support women in pursuing their goals for family and/or career through informed decision making.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676400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real simple living the balanced l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2497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BR Work vs Li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0386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88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676400" cy="1031875"/>
          </a:xfrm>
        </p:spPr>
      </p:pic>
      <p:graphicFrame>
        <p:nvGraphicFramePr>
          <p:cNvPr id="2050" name="Chart 5"/>
          <p:cNvGraphicFramePr>
            <a:graphicFrameLocks/>
          </p:cNvGraphicFramePr>
          <p:nvPr/>
        </p:nvGraphicFramePr>
        <p:xfrm>
          <a:off x="1905000" y="1828800"/>
          <a:ext cx="57658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6194073" imgH="4163929" progId="Excel.Chart.8">
                  <p:embed/>
                </p:oleObj>
              </mc:Choice>
              <mc:Fallback>
                <p:oleObj r:id="rId4" imgW="6194073" imgH="41639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5765800" cy="368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676400" y="5791200"/>
            <a:ext cx="601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</a:rPr>
              <a:t>Personal success means – HBR, 2014</a:t>
            </a:r>
          </a:p>
        </p:txBody>
      </p:sp>
    </p:spTree>
    <p:extLst>
      <p:ext uri="{BB962C8B-B14F-4D97-AF65-F5344CB8AC3E}">
        <p14:creationId xmlns:p14="http://schemas.microsoft.com/office/powerpoint/2010/main" val="403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752600" cy="1077913"/>
          </a:xfrm>
        </p:spPr>
      </p:pic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1905000" y="1828800"/>
          <a:ext cx="57658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4" imgW="6194073" imgH="4163929" progId="Excel.Chart.8">
                  <p:embed/>
                </p:oleObj>
              </mc:Choice>
              <mc:Fallback>
                <p:oleObj r:id="rId4" imgW="6194073" imgH="41639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5765800" cy="368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676400" y="57912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</a:rPr>
              <a:t>Professional success means – HBR, 2014</a:t>
            </a:r>
          </a:p>
        </p:txBody>
      </p:sp>
    </p:spTree>
    <p:extLst>
      <p:ext uri="{BB962C8B-B14F-4D97-AF65-F5344CB8AC3E}">
        <p14:creationId xmlns:p14="http://schemas.microsoft.com/office/powerpoint/2010/main" val="12786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8600"/>
            <a:ext cx="15652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3810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/>
              <a:t>Working Moms</a:t>
            </a:r>
          </a:p>
          <a:p>
            <a:pPr eaLnBrk="1" hangingPunct="1"/>
            <a:endParaRPr lang="en-US" altLang="en-US" sz="2800" b="1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/>
              <a:t>Half </a:t>
            </a:r>
            <a:r>
              <a:rPr lang="en-US" altLang="en-US" u="sng"/>
              <a:t>want</a:t>
            </a:r>
            <a:r>
              <a:rPr lang="en-US" altLang="en-US"/>
              <a:t> to stay home but need extra income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/>
              <a:t>Feel </a:t>
            </a:r>
            <a:r>
              <a:rPr lang="en-US" altLang="en-US" u="sng"/>
              <a:t>guilty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/>
              <a:t>Partners:  you </a:t>
            </a:r>
            <a:r>
              <a:rPr lang="en-US" altLang="en-US" u="sng"/>
              <a:t>don’t</a:t>
            </a:r>
            <a:r>
              <a:rPr lang="en-US" altLang="en-US"/>
              <a:t> spend enough time with children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0" y="1981200"/>
            <a:ext cx="365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/>
              <a:t>Stay at Home Moms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/>
              <a:t>Half </a:t>
            </a:r>
            <a:r>
              <a:rPr lang="en-US" altLang="en-US" u="sng"/>
              <a:t>want</a:t>
            </a:r>
            <a:r>
              <a:rPr lang="en-US" altLang="en-US"/>
              <a:t> to work but can’t afford childcare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/>
              <a:t>Feel </a:t>
            </a:r>
            <a:r>
              <a:rPr lang="en-US" altLang="en-US" u="sng"/>
              <a:t>guilty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/>
              <a:t>Partners:  You </a:t>
            </a:r>
            <a:r>
              <a:rPr lang="en-US" altLang="en-US" u="sng"/>
              <a:t>don’t</a:t>
            </a:r>
            <a:r>
              <a:rPr lang="en-US" altLang="en-US"/>
              <a:t> pull your weight</a:t>
            </a:r>
          </a:p>
        </p:txBody>
      </p:sp>
    </p:spTree>
    <p:extLst>
      <p:ext uri="{BB962C8B-B14F-4D97-AF65-F5344CB8AC3E}">
        <p14:creationId xmlns:p14="http://schemas.microsoft.com/office/powerpoint/2010/main" val="47877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eber Mickey2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09800"/>
            <a:ext cx="28194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228600"/>
            <a:ext cx="1793875" cy="1103313"/>
          </a:xfrm>
        </p:spPr>
      </p:pic>
      <p:pic>
        <p:nvPicPr>
          <p:cNvPr id="22532" name="Picture 6" descr="lucy, penny and elli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boy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3027363" cy="4295775"/>
          </a:xfrm>
        </p:spPr>
      </p:pic>
      <p:pic>
        <p:nvPicPr>
          <p:cNvPr id="2150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8600"/>
            <a:ext cx="18700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danielheatherphoto 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317">
            <a:off x="3884613" y="406400"/>
            <a:ext cx="289401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armony and Trav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419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39</TotalTime>
  <Words>84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Excel Chart</vt:lpstr>
      <vt:lpstr>PowerPoint Presentation</vt:lpstr>
      <vt:lpstr>Dr. Margaret Weber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Pepperdine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Jahn, Vanessa</dc:creator>
  <cp:lastModifiedBy>Jahn, Vanessa</cp:lastModifiedBy>
  <cp:revision>9</cp:revision>
  <cp:lastPrinted>2014-03-12T15:02:26Z</cp:lastPrinted>
  <dcterms:created xsi:type="dcterms:W3CDTF">2014-02-27T01:02:39Z</dcterms:created>
  <dcterms:modified xsi:type="dcterms:W3CDTF">2014-03-24T20:28:02Z</dcterms:modified>
</cp:coreProperties>
</file>